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t>
            </a:r>
            <a:r>
              <a:rPr lang="en"/>
              <a:t>everyone, we are Team DAMIL06 and we will be presenting this sprints case study.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4fe243da8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4fe243da8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overview of what we will be going over, Our Hypothesis, the data used, the path we took to gather that data, results from the data captured and finally our conclusion to include if that data accepted or denied our </a:t>
            </a:r>
            <a:r>
              <a:rPr lang="en"/>
              <a:t>hypothesis</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4fe243da8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4fe243da8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fe243da8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fe243da8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latin typeface="Courier New"/>
                <a:ea typeface="Courier New"/>
                <a:cs typeface="Courier New"/>
                <a:sym typeface="Courier New"/>
              </a:rPr>
              <a:t>mpg, cylinders, displacement, horsepower, weight, acceleration, model, origin, car_name</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4fe243da8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4fe243da8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original analysis intention was to compare all the cylinders together but after we decided the data, we were able to get a better picture of what can be used and what wouldn’t add value to our testing. That is what led us to narrow down the data, focusing on the 4 and 6 cylinder categories. 3 and 5 did not have enough data and 8’s data was not a good set of comparable data , it would of provided us with false conclusions.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how did we analyze the data? We used the T-Test Method which basically compares the average of two group of data information. Then based on those results, we graphed them to show our finding in a visual manner that is easy to comprehend without diving deep into the data. The upcoming slides will display that along with expressing our conclusion.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fe243da8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fe243da8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fe243da8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4fe243da8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0" y="0"/>
            <a:ext cx="7392627" cy="5143499"/>
          </a:xfrm>
          <a:prstGeom prst="rect">
            <a:avLst/>
          </a:prstGeom>
          <a:noFill/>
          <a:ln>
            <a:noFill/>
          </a:ln>
        </p:spPr>
      </p:pic>
      <p:sp>
        <p:nvSpPr>
          <p:cNvPr id="55" name="Google Shape;55;p13"/>
          <p:cNvSpPr/>
          <p:nvPr/>
        </p:nvSpPr>
        <p:spPr>
          <a:xfrm>
            <a:off x="2616925" y="1874250"/>
            <a:ext cx="5722500" cy="139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ph type="ctrTitle"/>
          </p:nvPr>
        </p:nvSpPr>
        <p:spPr>
          <a:xfrm>
            <a:off x="926625" y="1944875"/>
            <a:ext cx="8217300" cy="889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6000">
                <a:solidFill>
                  <a:srgbClr val="FFFFFF"/>
                </a:solidFill>
              </a:rPr>
              <a:t>       			Stats Case Study</a:t>
            </a:r>
            <a:endParaRPr/>
          </a:p>
        </p:txBody>
      </p:sp>
      <p:sp>
        <p:nvSpPr>
          <p:cNvPr id="57" name="Google Shape;57;p13"/>
          <p:cNvSpPr txBox="1"/>
          <p:nvPr>
            <p:ph idx="1" type="subTitle"/>
          </p:nvPr>
        </p:nvSpPr>
        <p:spPr>
          <a:xfrm>
            <a:off x="2616925" y="2834125"/>
            <a:ext cx="6653400" cy="7926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0"/>
              </a:spcAft>
              <a:buSzPts val="935"/>
              <a:buNone/>
            </a:pPr>
            <a:r>
              <a:rPr lang="en" sz="1840">
                <a:solidFill>
                  <a:schemeClr val="dk1"/>
                </a:solidFill>
              </a:rPr>
              <a:t>                        Presented By Ben, Brandon, Chris, and Isaac</a:t>
            </a:r>
            <a:endParaRPr sz="1840">
              <a:solidFill>
                <a:schemeClr val="dk1"/>
              </a:solidFill>
            </a:endParaRPr>
          </a:p>
          <a:p>
            <a:pPr indent="0" lvl="0" marL="0" rtl="0" algn="ctr">
              <a:lnSpc>
                <a:spcPct val="80000"/>
              </a:lnSpc>
              <a:spcBef>
                <a:spcPts val="0"/>
              </a:spcBef>
              <a:spcAft>
                <a:spcPts val="0"/>
              </a:spcAft>
              <a:buSzPts val="935"/>
              <a:buNone/>
            </a:pPr>
            <a:r>
              <a:t/>
            </a:r>
            <a:endParaRPr sz="218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4376475" y="1320275"/>
            <a:ext cx="4447500" cy="2502951"/>
          </a:xfrm>
          <a:prstGeom prst="rect">
            <a:avLst/>
          </a:prstGeom>
          <a:noFill/>
          <a:ln>
            <a:noFill/>
          </a:ln>
        </p:spPr>
      </p:pic>
      <p:sp>
        <p:nvSpPr>
          <p:cNvPr id="63" name="Google Shape;63;p14"/>
          <p:cNvSpPr txBox="1"/>
          <p:nvPr>
            <p:ph idx="1" type="body"/>
          </p:nvPr>
        </p:nvSpPr>
        <p:spPr>
          <a:xfrm>
            <a:off x="384725" y="1278475"/>
            <a:ext cx="4376400" cy="3587100"/>
          </a:xfrm>
          <a:prstGeom prst="rect">
            <a:avLst/>
          </a:prstGeom>
        </p:spPr>
        <p:txBody>
          <a:bodyPr anchorCtr="0" anchor="t" bIns="91425" lIns="91425" spcFirstLastPara="1" rIns="91425" wrap="square" tIns="91425">
            <a:normAutofit/>
          </a:bodyPr>
          <a:lstStyle/>
          <a:p>
            <a:pPr indent="-381000" lvl="0" marL="457200" rtl="0" algn="l">
              <a:lnSpc>
                <a:spcPct val="120000"/>
              </a:lnSpc>
              <a:spcBef>
                <a:spcPts val="1000"/>
              </a:spcBef>
              <a:spcAft>
                <a:spcPts val="0"/>
              </a:spcAft>
              <a:buClr>
                <a:srgbClr val="FFFFFF"/>
              </a:buClr>
              <a:buSzPts val="2400"/>
              <a:buChar char="❏"/>
            </a:pPr>
            <a:r>
              <a:rPr lang="en" sz="2400">
                <a:solidFill>
                  <a:srgbClr val="FFFFFF"/>
                </a:solidFill>
              </a:rPr>
              <a:t>Hypothesis</a:t>
            </a:r>
            <a:endParaRPr sz="2400">
              <a:solidFill>
                <a:srgbClr val="FFFFFF"/>
              </a:solidFill>
            </a:endParaRPr>
          </a:p>
          <a:p>
            <a:pPr indent="-381000" lvl="0" marL="457200" rtl="0" algn="l">
              <a:lnSpc>
                <a:spcPct val="120000"/>
              </a:lnSpc>
              <a:spcBef>
                <a:spcPts val="0"/>
              </a:spcBef>
              <a:spcAft>
                <a:spcPts val="0"/>
              </a:spcAft>
              <a:buClr>
                <a:srgbClr val="FFFFFF"/>
              </a:buClr>
              <a:buSzPts val="2400"/>
              <a:buChar char="❏"/>
            </a:pPr>
            <a:r>
              <a:rPr lang="en" sz="2400">
                <a:solidFill>
                  <a:srgbClr val="FFFFFF"/>
                </a:solidFill>
              </a:rPr>
              <a:t>Data used</a:t>
            </a:r>
            <a:endParaRPr sz="2400">
              <a:solidFill>
                <a:srgbClr val="FFFFFF"/>
              </a:solidFill>
            </a:endParaRPr>
          </a:p>
          <a:p>
            <a:pPr indent="-381000" lvl="0" marL="457200" rtl="0" algn="l">
              <a:lnSpc>
                <a:spcPct val="120000"/>
              </a:lnSpc>
              <a:spcBef>
                <a:spcPts val="0"/>
              </a:spcBef>
              <a:spcAft>
                <a:spcPts val="0"/>
              </a:spcAft>
              <a:buClr>
                <a:srgbClr val="FFFFFF"/>
              </a:buClr>
              <a:buSzPts val="2400"/>
              <a:buChar char="❏"/>
            </a:pPr>
            <a:r>
              <a:rPr lang="en" sz="2400">
                <a:solidFill>
                  <a:srgbClr val="FFFFFF"/>
                </a:solidFill>
              </a:rPr>
              <a:t>Data Path</a:t>
            </a:r>
            <a:endParaRPr sz="2400">
              <a:solidFill>
                <a:srgbClr val="FFFFFF"/>
              </a:solidFill>
            </a:endParaRPr>
          </a:p>
          <a:p>
            <a:pPr indent="-381000" lvl="0" marL="457200" rtl="0" algn="l">
              <a:lnSpc>
                <a:spcPct val="120000"/>
              </a:lnSpc>
              <a:spcBef>
                <a:spcPts val="0"/>
              </a:spcBef>
              <a:spcAft>
                <a:spcPts val="0"/>
              </a:spcAft>
              <a:buClr>
                <a:srgbClr val="FFFFFF"/>
              </a:buClr>
              <a:buSzPts val="2400"/>
              <a:buChar char="❏"/>
            </a:pPr>
            <a:r>
              <a:rPr lang="en" sz="2400">
                <a:solidFill>
                  <a:srgbClr val="FFFFFF"/>
                </a:solidFill>
              </a:rPr>
              <a:t>Data Results</a:t>
            </a:r>
            <a:endParaRPr sz="2400">
              <a:solidFill>
                <a:srgbClr val="FFFFFF"/>
              </a:solidFill>
            </a:endParaRPr>
          </a:p>
          <a:p>
            <a:pPr indent="-381000" lvl="0" marL="457200" rtl="0" algn="l">
              <a:lnSpc>
                <a:spcPct val="120000"/>
              </a:lnSpc>
              <a:spcBef>
                <a:spcPts val="0"/>
              </a:spcBef>
              <a:spcAft>
                <a:spcPts val="0"/>
              </a:spcAft>
              <a:buClr>
                <a:srgbClr val="FFFFFF"/>
              </a:buClr>
              <a:buSzPts val="2400"/>
              <a:buChar char="❏"/>
            </a:pPr>
            <a:r>
              <a:rPr lang="en" sz="2400">
                <a:solidFill>
                  <a:srgbClr val="FFFFFF"/>
                </a:solidFill>
              </a:rPr>
              <a:t>Conclusion</a:t>
            </a:r>
            <a:endParaRPr sz="2400">
              <a:solidFill>
                <a:srgbClr val="FFFFFF"/>
              </a:solidFill>
            </a:endParaRPr>
          </a:p>
          <a:p>
            <a:pPr indent="0" lvl="0" marL="0" rtl="0" algn="l">
              <a:spcBef>
                <a:spcPts val="0"/>
              </a:spcBef>
              <a:spcAft>
                <a:spcPts val="1200"/>
              </a:spcAft>
              <a:buNone/>
            </a:pPr>
            <a:r>
              <a:t/>
            </a:r>
            <a:endParaRPr/>
          </a:p>
        </p:txBody>
      </p:sp>
      <p:sp>
        <p:nvSpPr>
          <p:cNvPr id="64" name="Google Shape;64;p14"/>
          <p:cNvSpPr txBox="1"/>
          <p:nvPr>
            <p:ph type="title"/>
          </p:nvPr>
        </p:nvSpPr>
        <p:spPr>
          <a:xfrm>
            <a:off x="311700" y="445025"/>
            <a:ext cx="8625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OVERVIEW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600">
                <a:solidFill>
                  <a:srgbClr val="FFFFFF"/>
                </a:solidFill>
              </a:rPr>
              <a:t>Hypothesis</a:t>
            </a:r>
            <a:endParaRPr/>
          </a:p>
        </p:txBody>
      </p:sp>
      <p:sp>
        <p:nvSpPr>
          <p:cNvPr id="70" name="Google Shape;70;p15"/>
          <p:cNvSpPr txBox="1"/>
          <p:nvPr>
            <p:ph idx="1" type="body"/>
          </p:nvPr>
        </p:nvSpPr>
        <p:spPr>
          <a:xfrm>
            <a:off x="0" y="1127400"/>
            <a:ext cx="9144000" cy="390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2200" u="sng">
              <a:solidFill>
                <a:srgbClr val="FFFFFF"/>
              </a:solidFill>
            </a:endParaRPr>
          </a:p>
          <a:p>
            <a:pPr indent="0" lvl="0" marL="0" rtl="0" algn="ctr">
              <a:spcBef>
                <a:spcPts val="0"/>
              </a:spcBef>
              <a:spcAft>
                <a:spcPts val="0"/>
              </a:spcAft>
              <a:buNone/>
            </a:pPr>
            <a:r>
              <a:rPr lang="en" sz="1900" u="sng">
                <a:solidFill>
                  <a:srgbClr val="FFFFFF"/>
                </a:solidFill>
              </a:rPr>
              <a:t>Cylinders vs. MPG:</a:t>
            </a:r>
            <a:endParaRPr sz="1900" u="sng">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 sz="1400">
                <a:solidFill>
                  <a:srgbClr val="FFFFFF"/>
                </a:solidFill>
              </a:rPr>
              <a:t>H0: 4 cylinder engines accelerations averages are significantly GREATER than or equal to 6 cylinders engines</a:t>
            </a:r>
            <a:endParaRPr sz="1400">
              <a:solidFill>
                <a:srgbClr val="FFFFFF"/>
              </a:solidFill>
            </a:endParaRPr>
          </a:p>
          <a:p>
            <a:pPr indent="0" lvl="0" marL="0" rtl="0" algn="ctr">
              <a:spcBef>
                <a:spcPts val="0"/>
              </a:spcBef>
              <a:spcAft>
                <a:spcPts val="0"/>
              </a:spcAft>
              <a:buNone/>
            </a:pPr>
            <a:r>
              <a:t/>
            </a:r>
            <a:endParaRPr sz="1400">
              <a:solidFill>
                <a:srgbClr val="000000"/>
              </a:solidFill>
            </a:endParaRPr>
          </a:p>
          <a:p>
            <a:pPr indent="0" lvl="0" marL="0" rtl="0" algn="ctr">
              <a:spcBef>
                <a:spcPts val="0"/>
              </a:spcBef>
              <a:spcAft>
                <a:spcPts val="0"/>
              </a:spcAft>
              <a:buNone/>
            </a:pPr>
            <a:r>
              <a:t/>
            </a:r>
            <a:endParaRPr sz="1400">
              <a:solidFill>
                <a:srgbClr val="FFFFFF"/>
              </a:solidFill>
            </a:endParaRPr>
          </a:p>
          <a:p>
            <a:pPr indent="0" lvl="0" marL="0" rtl="0" algn="ctr">
              <a:spcBef>
                <a:spcPts val="0"/>
              </a:spcBef>
              <a:spcAft>
                <a:spcPts val="0"/>
              </a:spcAft>
              <a:buNone/>
            </a:pPr>
            <a:r>
              <a:t/>
            </a:r>
            <a:endParaRPr sz="1400">
              <a:solidFill>
                <a:srgbClr val="FFFFFF"/>
              </a:solidFill>
            </a:endParaRPr>
          </a:p>
          <a:p>
            <a:pPr indent="0" lvl="0" marL="0" rtl="0" algn="ctr">
              <a:spcBef>
                <a:spcPts val="0"/>
              </a:spcBef>
              <a:spcAft>
                <a:spcPts val="0"/>
              </a:spcAft>
              <a:buNone/>
            </a:pPr>
            <a:r>
              <a:rPr lang="en" sz="1400">
                <a:solidFill>
                  <a:srgbClr val="FFFFFF"/>
                </a:solidFill>
              </a:rPr>
              <a:t>Ha:  4 cylinder engines accelerations averages are significantly LESS than  6 cylinders engines</a:t>
            </a:r>
            <a:endParaRPr sz="1400">
              <a:solidFill>
                <a:srgbClr val="FFFFFF"/>
              </a:solidFil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600">
                <a:solidFill>
                  <a:srgbClr val="FFFFFF"/>
                </a:solidFill>
              </a:rPr>
              <a:t>Data used</a:t>
            </a:r>
            <a:endParaRPr/>
          </a:p>
        </p:txBody>
      </p:sp>
      <p:pic>
        <p:nvPicPr>
          <p:cNvPr id="76" name="Google Shape;76;p16"/>
          <p:cNvPicPr preferRelativeResize="0"/>
          <p:nvPr/>
        </p:nvPicPr>
        <p:blipFill>
          <a:blip r:embed="rId3">
            <a:alphaModFix/>
          </a:blip>
          <a:stretch>
            <a:fillRect/>
          </a:stretch>
        </p:blipFill>
        <p:spPr>
          <a:xfrm>
            <a:off x="1676400" y="1420975"/>
            <a:ext cx="2248050" cy="2248050"/>
          </a:xfrm>
          <a:prstGeom prst="rect">
            <a:avLst/>
          </a:prstGeom>
          <a:noFill/>
          <a:ln>
            <a:noFill/>
          </a:ln>
        </p:spPr>
      </p:pic>
      <p:pic>
        <p:nvPicPr>
          <p:cNvPr id="77" name="Google Shape;77;p16"/>
          <p:cNvPicPr preferRelativeResize="0"/>
          <p:nvPr/>
        </p:nvPicPr>
        <p:blipFill>
          <a:blip r:embed="rId4">
            <a:alphaModFix/>
          </a:blip>
          <a:stretch>
            <a:fillRect/>
          </a:stretch>
        </p:blipFill>
        <p:spPr>
          <a:xfrm>
            <a:off x="2097722" y="1842288"/>
            <a:ext cx="1405425" cy="1405425"/>
          </a:xfrm>
          <a:prstGeom prst="rect">
            <a:avLst/>
          </a:prstGeom>
          <a:noFill/>
          <a:ln>
            <a:noFill/>
          </a:ln>
        </p:spPr>
      </p:pic>
      <p:pic>
        <p:nvPicPr>
          <p:cNvPr id="78" name="Google Shape;78;p16"/>
          <p:cNvPicPr preferRelativeResize="0"/>
          <p:nvPr/>
        </p:nvPicPr>
        <p:blipFill>
          <a:blip r:embed="rId5">
            <a:alphaModFix/>
          </a:blip>
          <a:stretch>
            <a:fillRect/>
          </a:stretch>
        </p:blipFill>
        <p:spPr>
          <a:xfrm>
            <a:off x="5576300" y="1420975"/>
            <a:ext cx="2301600" cy="2301575"/>
          </a:xfrm>
          <a:prstGeom prst="rect">
            <a:avLst/>
          </a:prstGeom>
          <a:noFill/>
          <a:ln>
            <a:noFill/>
          </a:ln>
        </p:spPr>
      </p:pic>
      <p:sp>
        <p:nvSpPr>
          <p:cNvPr id="79" name="Google Shape;79;p16"/>
          <p:cNvSpPr txBox="1"/>
          <p:nvPr/>
        </p:nvSpPr>
        <p:spPr>
          <a:xfrm>
            <a:off x="1300425" y="389382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1"/>
                </a:solidFill>
              </a:rPr>
              <a:t>Vehicles Years:</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 1970-1980</a:t>
            </a:r>
            <a:endParaRPr sz="1800">
              <a:solidFill>
                <a:schemeClr val="dk1"/>
              </a:solidFill>
            </a:endParaRPr>
          </a:p>
        </p:txBody>
      </p:sp>
      <p:sp>
        <p:nvSpPr>
          <p:cNvPr id="80" name="Google Shape;80;p16"/>
          <p:cNvSpPr txBox="1"/>
          <p:nvPr/>
        </p:nvSpPr>
        <p:spPr>
          <a:xfrm>
            <a:off x="5265425" y="389382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1"/>
                </a:solidFill>
              </a:rPr>
              <a:t>Initial Layout: </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9 columns and 398 rows</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ctr">
              <a:lnSpc>
                <a:spcPct val="120000"/>
              </a:lnSpc>
              <a:spcBef>
                <a:spcPts val="1000"/>
              </a:spcBef>
              <a:spcAft>
                <a:spcPts val="0"/>
              </a:spcAft>
              <a:buNone/>
            </a:pPr>
            <a:r>
              <a:rPr lang="en" sz="2400">
                <a:solidFill>
                  <a:srgbClr val="FFFFFF"/>
                </a:solidFill>
              </a:rPr>
              <a:t>Data Path </a:t>
            </a:r>
            <a:endParaRPr/>
          </a:p>
        </p:txBody>
      </p:sp>
      <p:sp>
        <p:nvSpPr>
          <p:cNvPr id="86" name="Google Shape;86;p17"/>
          <p:cNvSpPr txBox="1"/>
          <p:nvPr>
            <p:ph idx="1" type="body"/>
          </p:nvPr>
        </p:nvSpPr>
        <p:spPr>
          <a:xfrm>
            <a:off x="-213300" y="1017725"/>
            <a:ext cx="9357300" cy="4225800"/>
          </a:xfrm>
          <a:prstGeom prst="rect">
            <a:avLst/>
          </a:prstGeom>
        </p:spPr>
        <p:txBody>
          <a:bodyPr anchorCtr="0" anchor="t" bIns="91425" lIns="91425" spcFirstLastPara="1" rIns="91425" wrap="square" tIns="91425">
            <a:normAutofit fontScale="77500" lnSpcReduction="20000"/>
          </a:bodyPr>
          <a:lstStyle/>
          <a:p>
            <a:pPr indent="-338436" lvl="0" marL="457200" rtl="0" algn="l">
              <a:spcBef>
                <a:spcPts val="0"/>
              </a:spcBef>
              <a:spcAft>
                <a:spcPts val="0"/>
              </a:spcAft>
              <a:buSzPct val="100000"/>
              <a:buChar char="-"/>
            </a:pPr>
            <a:r>
              <a:rPr lang="en" sz="2231"/>
              <a:t>Original Analysis Intention- Compare all cylinder categories</a:t>
            </a:r>
            <a:endParaRPr sz="2231"/>
          </a:p>
          <a:p>
            <a:pPr indent="0" lvl="0" marL="457200" rtl="0" algn="l">
              <a:spcBef>
                <a:spcPts val="1200"/>
              </a:spcBef>
              <a:spcAft>
                <a:spcPts val="0"/>
              </a:spcAft>
              <a:buNone/>
            </a:pPr>
            <a:r>
              <a:t/>
            </a:r>
            <a:endParaRPr sz="2231"/>
          </a:p>
          <a:p>
            <a:pPr indent="-338436" lvl="0" marL="457200" rtl="0" algn="l">
              <a:lnSpc>
                <a:spcPct val="115000"/>
              </a:lnSpc>
              <a:spcBef>
                <a:spcPts val="1200"/>
              </a:spcBef>
              <a:spcAft>
                <a:spcPts val="0"/>
              </a:spcAft>
              <a:buSzPct val="100000"/>
              <a:buChar char="-"/>
            </a:pPr>
            <a:r>
              <a:rPr lang="en" sz="2231"/>
              <a:t>Cylinder categories narrowed down to 4 and 6 cylinders</a:t>
            </a:r>
            <a:endParaRPr sz="2231"/>
          </a:p>
          <a:p>
            <a:pPr indent="457200" lvl="0" marL="457200" rtl="0" algn="l">
              <a:lnSpc>
                <a:spcPct val="115000"/>
              </a:lnSpc>
              <a:spcBef>
                <a:spcPts val="1200"/>
              </a:spcBef>
              <a:spcAft>
                <a:spcPts val="0"/>
              </a:spcAft>
              <a:buNone/>
            </a:pPr>
            <a:r>
              <a:rPr lang="en" sz="1831"/>
              <a:t>3 and 5 cylinder categories excluded due to lack of data</a:t>
            </a:r>
            <a:endParaRPr sz="1831"/>
          </a:p>
          <a:p>
            <a:pPr indent="457200" lvl="0" marL="457200" rtl="0" algn="l">
              <a:lnSpc>
                <a:spcPct val="115000"/>
              </a:lnSpc>
              <a:spcBef>
                <a:spcPts val="1200"/>
              </a:spcBef>
              <a:spcAft>
                <a:spcPts val="0"/>
              </a:spcAft>
              <a:buNone/>
            </a:pPr>
            <a:r>
              <a:rPr lang="en" sz="1831"/>
              <a:t>8 cylinder category excluded due to non-comparable data for defined criteria</a:t>
            </a:r>
            <a:endParaRPr sz="1831"/>
          </a:p>
          <a:p>
            <a:pPr indent="0" lvl="0" marL="0" rtl="0" algn="l">
              <a:spcBef>
                <a:spcPts val="1200"/>
              </a:spcBef>
              <a:spcAft>
                <a:spcPts val="0"/>
              </a:spcAft>
              <a:buNone/>
            </a:pPr>
            <a:r>
              <a:t/>
            </a:r>
            <a:endParaRPr sz="2231"/>
          </a:p>
          <a:p>
            <a:pPr indent="-338436" lvl="0" marL="457200" rtl="0" algn="l">
              <a:spcBef>
                <a:spcPts val="1200"/>
              </a:spcBef>
              <a:spcAft>
                <a:spcPts val="0"/>
              </a:spcAft>
              <a:buSzPct val="100000"/>
              <a:buChar char="-"/>
            </a:pPr>
            <a:r>
              <a:rPr lang="en" sz="2231"/>
              <a:t>Methods Used</a:t>
            </a:r>
            <a:endParaRPr sz="2231"/>
          </a:p>
          <a:p>
            <a:pPr indent="0" lvl="0" marL="914400" rtl="0" algn="l">
              <a:spcBef>
                <a:spcPts val="1200"/>
              </a:spcBef>
              <a:spcAft>
                <a:spcPts val="0"/>
              </a:spcAft>
              <a:buNone/>
            </a:pPr>
            <a:r>
              <a:rPr lang="en" sz="1831"/>
              <a:t>T Test- A test that compares the averages of two groups</a:t>
            </a:r>
            <a:endParaRPr sz="1831"/>
          </a:p>
          <a:p>
            <a:pPr indent="0" lvl="0" marL="914400" rtl="0" algn="l">
              <a:spcBef>
                <a:spcPts val="1200"/>
              </a:spcBef>
              <a:spcAft>
                <a:spcPts val="0"/>
              </a:spcAft>
              <a:buNone/>
            </a:pPr>
            <a:r>
              <a:rPr lang="en" sz="1831"/>
              <a:t>Plotting and Charting- Visually explain the data results from the tests completed</a:t>
            </a:r>
            <a:endParaRPr sz="183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7" name="Google Shape;87;p17"/>
          <p:cNvPicPr preferRelativeResize="0"/>
          <p:nvPr/>
        </p:nvPicPr>
        <p:blipFill>
          <a:blip r:embed="rId3">
            <a:alphaModFix/>
          </a:blip>
          <a:stretch>
            <a:fillRect/>
          </a:stretch>
        </p:blipFill>
        <p:spPr>
          <a:xfrm>
            <a:off x="6942275" y="1638300"/>
            <a:ext cx="2201725" cy="186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Results</a:t>
            </a:r>
            <a:endParaRPr/>
          </a:p>
        </p:txBody>
      </p:sp>
      <p:pic>
        <p:nvPicPr>
          <p:cNvPr id="93" name="Google Shape;93;p18"/>
          <p:cNvPicPr preferRelativeResize="0"/>
          <p:nvPr/>
        </p:nvPicPr>
        <p:blipFill>
          <a:blip r:embed="rId3">
            <a:alphaModFix/>
          </a:blip>
          <a:stretch>
            <a:fillRect/>
          </a:stretch>
        </p:blipFill>
        <p:spPr>
          <a:xfrm>
            <a:off x="581613" y="981288"/>
            <a:ext cx="7980776" cy="3180925"/>
          </a:xfrm>
          <a:prstGeom prst="rect">
            <a:avLst/>
          </a:prstGeom>
          <a:noFill/>
          <a:ln>
            <a:noFill/>
          </a:ln>
        </p:spPr>
      </p:pic>
      <p:sp>
        <p:nvSpPr>
          <p:cNvPr id="94" name="Google Shape;94;p18"/>
          <p:cNvSpPr txBox="1"/>
          <p:nvPr/>
        </p:nvSpPr>
        <p:spPr>
          <a:xfrm>
            <a:off x="1196350" y="4107175"/>
            <a:ext cx="65607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 name="Google Shape;95;p18"/>
          <p:cNvSpPr txBox="1"/>
          <p:nvPr/>
        </p:nvSpPr>
        <p:spPr>
          <a:xfrm>
            <a:off x="3251500" y="4273600"/>
            <a:ext cx="24504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4 Cylinder Average - 16.60</a:t>
            </a:r>
            <a:endParaRPr>
              <a:solidFill>
                <a:schemeClr val="dk1"/>
              </a:solidFill>
            </a:endParaRPr>
          </a:p>
          <a:p>
            <a:pPr indent="0" lvl="0" marL="0" rtl="0" algn="ctr">
              <a:spcBef>
                <a:spcPts val="0"/>
              </a:spcBef>
              <a:spcAft>
                <a:spcPts val="0"/>
              </a:spcAft>
              <a:buNone/>
            </a:pPr>
            <a:r>
              <a:rPr lang="en">
                <a:solidFill>
                  <a:schemeClr val="dk1"/>
                </a:solidFill>
              </a:rPr>
              <a:t>6 Cylinder Average - 16.26</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265500" y="0"/>
            <a:ext cx="4045200" cy="87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Conclusion</a:t>
            </a:r>
            <a:endParaRPr/>
          </a:p>
        </p:txBody>
      </p:sp>
      <p:pic>
        <p:nvPicPr>
          <p:cNvPr id="101" name="Google Shape;101;p19"/>
          <p:cNvPicPr preferRelativeResize="0"/>
          <p:nvPr/>
        </p:nvPicPr>
        <p:blipFill>
          <a:blip r:embed="rId3">
            <a:alphaModFix/>
          </a:blip>
          <a:stretch>
            <a:fillRect/>
          </a:stretch>
        </p:blipFill>
        <p:spPr>
          <a:xfrm>
            <a:off x="4572000" y="1047750"/>
            <a:ext cx="4572002" cy="3048008"/>
          </a:xfrm>
          <a:prstGeom prst="rect">
            <a:avLst/>
          </a:prstGeom>
          <a:noFill/>
          <a:ln>
            <a:noFill/>
          </a:ln>
        </p:spPr>
      </p:pic>
      <p:sp>
        <p:nvSpPr>
          <p:cNvPr id="102" name="Google Shape;102;p19"/>
          <p:cNvSpPr txBox="1"/>
          <p:nvPr>
            <p:ph idx="1" type="subTitle"/>
          </p:nvPr>
        </p:nvSpPr>
        <p:spPr>
          <a:xfrm>
            <a:off x="0" y="837675"/>
            <a:ext cx="4572000" cy="4305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400">
              <a:solidFill>
                <a:srgbClr val="FFFFFF"/>
              </a:solidFill>
            </a:endParaRPr>
          </a:p>
          <a:p>
            <a:pPr indent="-317500" lvl="0" marL="457200" rtl="0" algn="l">
              <a:lnSpc>
                <a:spcPct val="115000"/>
              </a:lnSpc>
              <a:spcBef>
                <a:spcPts val="0"/>
              </a:spcBef>
              <a:spcAft>
                <a:spcPts val="0"/>
              </a:spcAft>
              <a:buClr>
                <a:srgbClr val="FFFFFF"/>
              </a:buClr>
              <a:buSzPts val="1400"/>
              <a:buChar char="-"/>
            </a:pPr>
            <a:r>
              <a:rPr lang="en" sz="1400">
                <a:solidFill>
                  <a:srgbClr val="FFFFFF"/>
                </a:solidFill>
              </a:rPr>
              <a:t>Not enough significant difference between 4 and 6 cylinders </a:t>
            </a:r>
            <a:endParaRPr sz="1400">
              <a:solidFill>
                <a:srgbClr val="FFFFFF"/>
              </a:solidFill>
            </a:endParaRPr>
          </a:p>
          <a:p>
            <a:pPr indent="0" lvl="0" marL="457200" rtl="0" algn="l">
              <a:lnSpc>
                <a:spcPct val="115000"/>
              </a:lnSpc>
              <a:spcBef>
                <a:spcPts val="0"/>
              </a:spcBef>
              <a:spcAft>
                <a:spcPts val="0"/>
              </a:spcAft>
              <a:buNone/>
            </a:pPr>
            <a:r>
              <a:t/>
            </a:r>
            <a:endParaRPr sz="1400">
              <a:solidFill>
                <a:srgbClr val="FFFFFF"/>
              </a:solidFill>
            </a:endParaRPr>
          </a:p>
          <a:p>
            <a:pPr indent="-317500" lvl="0" marL="457200" rtl="0" algn="l">
              <a:lnSpc>
                <a:spcPct val="115000"/>
              </a:lnSpc>
              <a:spcBef>
                <a:spcPts val="0"/>
              </a:spcBef>
              <a:spcAft>
                <a:spcPts val="0"/>
              </a:spcAft>
              <a:buClr>
                <a:srgbClr val="FFFFFF"/>
              </a:buClr>
              <a:buSzPts val="1400"/>
              <a:buChar char="-"/>
            </a:pPr>
            <a:r>
              <a:rPr lang="en" sz="1400">
                <a:solidFill>
                  <a:srgbClr val="FFFFFF"/>
                </a:solidFill>
              </a:rPr>
              <a:t>Failed to reject Null Hypothesis</a:t>
            </a:r>
            <a:endParaRPr sz="1400">
              <a:solidFill>
                <a:srgbClr val="FFFFFF"/>
              </a:solidFill>
            </a:endParaRPr>
          </a:p>
          <a:p>
            <a:pPr indent="0" lvl="0" marL="0" rtl="0" algn="l">
              <a:lnSpc>
                <a:spcPct val="115000"/>
              </a:lnSpc>
              <a:spcBef>
                <a:spcPts val="0"/>
              </a:spcBef>
              <a:spcAft>
                <a:spcPts val="0"/>
              </a:spcAft>
              <a:buNone/>
            </a:pPr>
            <a:r>
              <a:t/>
            </a:r>
            <a:endParaRPr sz="1400">
              <a:solidFill>
                <a:srgbClr val="FFFFFF"/>
              </a:solidFill>
            </a:endParaRPr>
          </a:p>
          <a:p>
            <a:pPr indent="0" lvl="0" marL="0" rtl="0" algn="ctr">
              <a:lnSpc>
                <a:spcPct val="115000"/>
              </a:lnSpc>
              <a:spcBef>
                <a:spcPts val="0"/>
              </a:spcBef>
              <a:spcAft>
                <a:spcPts val="0"/>
              </a:spcAft>
              <a:buNone/>
            </a:pPr>
            <a:r>
              <a:rPr lang="en" sz="1400">
                <a:solidFill>
                  <a:srgbClr val="FFFFFF"/>
                </a:solidFill>
              </a:rPr>
              <a:t>“4 cylinder engines accelerations averages are significantly GREATER than or equal to 6 cylinders engines”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